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8BC004-5AFE-4B01-ADC6-8D252E2B09A3}">
  <a:tblStyle styleId="{B58BC004-5AFE-4B01-ADC6-8D252E2B09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3.xml"/><Relationship Id="rId42" Type="http://schemas.openxmlformats.org/officeDocument/2006/relationships/font" Target="fonts/HelveticaNeue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44" Type="http://schemas.openxmlformats.org/officeDocument/2006/relationships/font" Target="fonts/HelveticaNeue-italic.fntdata"/><Relationship Id="rId21" Type="http://schemas.openxmlformats.org/officeDocument/2006/relationships/slide" Target="slides/slide14.xml"/><Relationship Id="rId43" Type="http://schemas.openxmlformats.org/officeDocument/2006/relationships/font" Target="fonts/HelveticaNeue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Roboto-bold.fntdata"/><Relationship Id="rId16" Type="http://schemas.openxmlformats.org/officeDocument/2006/relationships/slide" Target="slides/slide9.xml"/><Relationship Id="rId38" Type="http://schemas.openxmlformats.org/officeDocument/2006/relationships/font" Target="fonts/Robo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d6e7ef69e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10d6e7ef69e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ac1b4ecf1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ac1b4ecf1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95e0751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95e0751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c1b4ecf1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ac1b4ecf1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ac1b4ecf1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ac1b4ecf1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ac1b4ecf1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ac1b4ecf1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c1b4ecf1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c1b4ecf1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ac1b4ecf1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ac1b4ecf1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c1b4ecf1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c1b4ecf1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c1b4ecf1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c1b4ecf1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c1b4ecf1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ac1b4ecf1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that git and slack are the main communication channels.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8c688cc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8c688cc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c1b4ecf1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ac1b4ecf1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ac1b4ecf1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ac1b4ecf1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cdff4dd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cdff4dd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d6e7ef6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0d6e7ef6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c2d4a6dca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c2d4a6dca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that git and slack are the main communication channels.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c2d4a6dca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c2d4a6dc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that git and slack are the main communication channels.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073ea8b5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073ea8b5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that git and slack are the main communication channels.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ac1b4ecf1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ac1b4ecf1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0989c03b0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0989c03b0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2b476899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2b476899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c1b4ecf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c1b4ecf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5b137cfe9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5b137cfe9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b137cfe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b137cfe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b137cfe9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b137cfe9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c1b4ecf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ac1b4ecf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c1b4ecf1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ac1b4ecf1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c1b4ecf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c1b4ecf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c1b4ecf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c1b4ecf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None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Helvetica Neue"/>
              <a:buNone/>
              <a:defRPr sz="1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272200" y="4617725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272200" y="4617725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solidFill>
          <a:schemeClr val="accent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Shield" showMasterSp="0">
  <p:cSld name="Title Slide Grey Shield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6"/>
          <p:cNvGrpSpPr/>
          <p:nvPr/>
        </p:nvGrpSpPr>
        <p:grpSpPr>
          <a:xfrm>
            <a:off x="3911568" y="-1575672"/>
            <a:ext cx="6288303" cy="8137803"/>
            <a:chOff x="3946487" y="-2045539"/>
            <a:chExt cx="8193228" cy="10603000"/>
          </a:xfrm>
        </p:grpSpPr>
        <p:pic>
          <p:nvPicPr>
            <p:cNvPr id="85" name="Google Shape;85;p16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6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6"/>
          <p:cNvSpPr txBox="1"/>
          <p:nvPr>
            <p:ph type="title"/>
          </p:nvPr>
        </p:nvSpPr>
        <p:spPr>
          <a:xfrm>
            <a:off x="628649" y="273844"/>
            <a:ext cx="40050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2"/>
                </a:solidFill>
              </a:defRPr>
            </a:lvl1pPr>
            <a:lvl2pPr lvl="1" rtl="0">
              <a:buNone/>
              <a:defRPr sz="1300">
                <a:solidFill>
                  <a:schemeClr val="dk2"/>
                </a:solidFill>
              </a:defRPr>
            </a:lvl2pPr>
            <a:lvl3pPr lvl="2" rtl="0">
              <a:buNone/>
              <a:defRPr sz="1300">
                <a:solidFill>
                  <a:schemeClr val="dk2"/>
                </a:solidFill>
              </a:defRPr>
            </a:lvl3pPr>
            <a:lvl4pPr lvl="3" rtl="0">
              <a:buNone/>
              <a:defRPr sz="1300">
                <a:solidFill>
                  <a:schemeClr val="dk2"/>
                </a:solidFill>
              </a:defRPr>
            </a:lvl4pPr>
            <a:lvl5pPr lvl="4" rtl="0">
              <a:buNone/>
              <a:defRPr sz="1300">
                <a:solidFill>
                  <a:schemeClr val="dk2"/>
                </a:solidFill>
              </a:defRPr>
            </a:lvl5pPr>
            <a:lvl6pPr lvl="5" rtl="0">
              <a:buNone/>
              <a:defRPr sz="1300">
                <a:solidFill>
                  <a:schemeClr val="dk2"/>
                </a:solidFill>
              </a:defRPr>
            </a:lvl6pPr>
            <a:lvl7pPr lvl="6" rtl="0">
              <a:buNone/>
              <a:defRPr sz="1300">
                <a:solidFill>
                  <a:schemeClr val="dk2"/>
                </a:solidFill>
              </a:defRPr>
            </a:lvl7pPr>
            <a:lvl8pPr lvl="7" rtl="0">
              <a:buNone/>
              <a:defRPr sz="1300">
                <a:solidFill>
                  <a:schemeClr val="dk2"/>
                </a:solidFill>
              </a:defRPr>
            </a:lvl8pPr>
            <a:lvl9pPr lvl="8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628650" y="1910714"/>
            <a:ext cx="38862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2" type="body"/>
          </p:nvPr>
        </p:nvSpPr>
        <p:spPr>
          <a:xfrm>
            <a:off x="4644976" y="1910714"/>
            <a:ext cx="38862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3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17"/>
          <p:cNvSpPr txBox="1"/>
          <p:nvPr>
            <p:ph idx="4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628650" y="126873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>
            <p:ph idx="2" type="pic"/>
          </p:nvPr>
        </p:nvSpPr>
        <p:spPr>
          <a:xfrm>
            <a:off x="628650" y="1537097"/>
            <a:ext cx="5486400" cy="285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6456759" y="1543050"/>
            <a:ext cx="20574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Bullets">
  <p:cSld name="Picture with Bulle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1"/>
          <p:cNvSpPr/>
          <p:nvPr>
            <p:ph idx="2" type="pic"/>
          </p:nvPr>
        </p:nvSpPr>
        <p:spPr>
          <a:xfrm>
            <a:off x="628651" y="1358903"/>
            <a:ext cx="3790800" cy="30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4724399" y="1357313"/>
            <a:ext cx="37908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19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chemeClr val="lt1"/>
                </a:solidFill>
              </a:defRPr>
            </a:lvl1pPr>
            <a:lvl2pPr lvl="1">
              <a:buNone/>
              <a:defRPr b="1">
                <a:solidFill>
                  <a:schemeClr val="lt1"/>
                </a:solidFill>
              </a:defRPr>
            </a:lvl2pPr>
            <a:lvl3pPr lvl="2">
              <a:buNone/>
              <a:defRPr b="1">
                <a:solidFill>
                  <a:schemeClr val="lt1"/>
                </a:solidFill>
              </a:defRPr>
            </a:lvl3pPr>
            <a:lvl4pPr lvl="3">
              <a:buNone/>
              <a:defRPr b="1">
                <a:solidFill>
                  <a:schemeClr val="lt1"/>
                </a:solidFill>
              </a:defRPr>
            </a:lvl4pPr>
            <a:lvl5pPr lvl="4">
              <a:buNone/>
              <a:defRPr b="1">
                <a:solidFill>
                  <a:schemeClr val="lt1"/>
                </a:solidFill>
              </a:defRPr>
            </a:lvl5pPr>
            <a:lvl6pPr lvl="5">
              <a:buNone/>
              <a:defRPr b="1">
                <a:solidFill>
                  <a:schemeClr val="lt1"/>
                </a:solidFill>
              </a:defRPr>
            </a:lvl6pPr>
            <a:lvl7pPr lvl="6">
              <a:buNone/>
              <a:defRPr b="1">
                <a:solidFill>
                  <a:schemeClr val="lt1"/>
                </a:solidFill>
              </a:defRPr>
            </a:lvl7pPr>
            <a:lvl8pPr lvl="7">
              <a:buNone/>
              <a:defRPr b="1">
                <a:solidFill>
                  <a:schemeClr val="lt1"/>
                </a:solidFill>
              </a:defRPr>
            </a:lvl8pPr>
            <a:lvl9pPr lvl="8">
              <a:buNone/>
              <a:defRPr b="1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with Caption">
  <p:cSld name="3 Picture with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628650" y="1692076"/>
            <a:ext cx="2494200" cy="1141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628649" y="3001141"/>
            <a:ext cx="2494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22"/>
          <p:cNvSpPr txBox="1"/>
          <p:nvPr>
            <p:ph idx="3" type="body"/>
          </p:nvPr>
        </p:nvSpPr>
        <p:spPr>
          <a:xfrm>
            <a:off x="3324114" y="3001141"/>
            <a:ext cx="2495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22"/>
          <p:cNvSpPr txBox="1"/>
          <p:nvPr>
            <p:ph idx="4" type="body"/>
          </p:nvPr>
        </p:nvSpPr>
        <p:spPr>
          <a:xfrm>
            <a:off x="6019585" y="3001141"/>
            <a:ext cx="2495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2"/>
          <p:cNvSpPr/>
          <p:nvPr>
            <p:ph idx="5" type="pic"/>
          </p:nvPr>
        </p:nvSpPr>
        <p:spPr>
          <a:xfrm>
            <a:off x="3324117" y="1692271"/>
            <a:ext cx="2495700" cy="1142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2"/>
          <p:cNvSpPr/>
          <p:nvPr>
            <p:ph idx="6" type="pic"/>
          </p:nvPr>
        </p:nvSpPr>
        <p:spPr>
          <a:xfrm>
            <a:off x="6019584" y="1692271"/>
            <a:ext cx="2495700" cy="1142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Shield">
  <p:cSld name="Title Slide Image Background Shiel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2">
            <a:alphaModFix/>
          </a:blip>
          <a:srcRect b="396" l="0" r="39183" t="31316"/>
          <a:stretch/>
        </p:blipFill>
        <p:spPr>
          <a:xfrm>
            <a:off x="0" y="16769"/>
            <a:ext cx="9144000" cy="513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2613365" y="-1987051"/>
            <a:ext cx="7269778" cy="94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28" name="Google Shape;128;p23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29" name="Google Shape;129;p23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0" name="Google Shape;130;p2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31" name="Google Shape;13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4" name="Google Shape;134;p23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23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Bar">
  <p:cSld name="Title Slide Image Background Ba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2">
            <a:alphaModFix/>
          </a:blip>
          <a:srcRect b="2980" l="0" r="39183" t="28825"/>
          <a:stretch/>
        </p:blipFill>
        <p:spPr>
          <a:xfrm>
            <a:off x="1" y="-1"/>
            <a:ext cx="9144000" cy="512673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/>
          <p:nvPr/>
        </p:nvSpPr>
        <p:spPr>
          <a:xfrm>
            <a:off x="-1" y="-23808"/>
            <a:ext cx="5307000" cy="4868100"/>
          </a:xfrm>
          <a:prstGeom prst="rect">
            <a:avLst/>
          </a:prstGeom>
          <a:solidFill>
            <a:schemeClr val="lt1">
              <a:alpha val="745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42" name="Google Shape;142;p24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43" name="Google Shape;143;p24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4" name="Google Shape;144;p2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45" name="Google Shape;14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8" name="Google Shape;148;p24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" showMasterSp="0">
  <p:cSld name="Title Slide Grey Phoenix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576072"/>
            <a:ext cx="4330161" cy="378889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5" name="Google Shape;155;p25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56" name="Google Shape;156;p25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7" name="Google Shape;157;p2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58" name="Google Shape;158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1" name="Google Shape;161;p25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2"/>
                </a:solidFill>
              </a:defRPr>
            </a:lvl1pPr>
            <a:lvl2pPr lvl="1" rtl="0">
              <a:buNone/>
              <a:defRPr sz="1300">
                <a:solidFill>
                  <a:schemeClr val="dk2"/>
                </a:solidFill>
              </a:defRPr>
            </a:lvl2pPr>
            <a:lvl3pPr lvl="2" rtl="0">
              <a:buNone/>
              <a:defRPr sz="1300">
                <a:solidFill>
                  <a:schemeClr val="dk2"/>
                </a:solidFill>
              </a:defRPr>
            </a:lvl3pPr>
            <a:lvl4pPr lvl="3" rtl="0">
              <a:buNone/>
              <a:defRPr sz="1300">
                <a:solidFill>
                  <a:schemeClr val="dk2"/>
                </a:solidFill>
              </a:defRPr>
            </a:lvl4pPr>
            <a:lvl5pPr lvl="4" rtl="0">
              <a:buNone/>
              <a:defRPr sz="1300">
                <a:solidFill>
                  <a:schemeClr val="dk2"/>
                </a:solidFill>
              </a:defRPr>
            </a:lvl5pPr>
            <a:lvl6pPr lvl="5" rtl="0">
              <a:buNone/>
              <a:defRPr sz="1300">
                <a:solidFill>
                  <a:schemeClr val="dk2"/>
                </a:solidFill>
              </a:defRPr>
            </a:lvl6pPr>
            <a:lvl7pPr lvl="6" rtl="0">
              <a:buNone/>
              <a:defRPr sz="1300">
                <a:solidFill>
                  <a:schemeClr val="dk2"/>
                </a:solidFill>
              </a:defRPr>
            </a:lvl7pPr>
            <a:lvl8pPr lvl="7" rtl="0">
              <a:buNone/>
              <a:defRPr sz="1300">
                <a:solidFill>
                  <a:schemeClr val="dk2"/>
                </a:solidFill>
              </a:defRPr>
            </a:lvl8pPr>
            <a:lvl9pPr lvl="8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 Greystone" showMasterSp="0">
  <p:cSld name="Title Slide Dark Greystone">
    <p:bg>
      <p:bgPr>
        <a:solidFill>
          <a:schemeClr val="dk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6"/>
          <p:cNvGrpSpPr/>
          <p:nvPr/>
        </p:nvGrpSpPr>
        <p:grpSpPr>
          <a:xfrm>
            <a:off x="5166360" y="0"/>
            <a:ext cx="5773547" cy="4800600"/>
            <a:chOff x="5156004" y="0"/>
            <a:chExt cx="5773547" cy="6400800"/>
          </a:xfrm>
        </p:grpSpPr>
        <p:sp>
          <p:nvSpPr>
            <p:cNvPr id="166" name="Google Shape;166;p26"/>
            <p:cNvSpPr/>
            <p:nvPr/>
          </p:nvSpPr>
          <p:spPr>
            <a:xfrm>
              <a:off x="5303520" y="0"/>
              <a:ext cx="38406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67" name="Google Shape;167;p26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26"/>
          <p:cNvSpPr txBox="1"/>
          <p:nvPr>
            <p:ph type="title"/>
          </p:nvPr>
        </p:nvSpPr>
        <p:spPr>
          <a:xfrm>
            <a:off x="628649" y="273844"/>
            <a:ext cx="40050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70" name="Google Shape;170;p26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71" name="Google Shape;171;p26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2" name="Google Shape;172;p2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73" name="Google Shape;17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6" name="Google Shape;176;p26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26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 Greystone" showMasterSp="0">
  <p:cSld name="Section Header Light Greystone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7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81" name="Google Shape;181;p27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2" name="Google Shape;182;p27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83" name="Google Shape;183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6" name="Google Shape;186;p27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" name="Google Shape;187;p27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6328664" y="0"/>
            <a:ext cx="2877310" cy="251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 showMasterSp="0">
  <p:cSld name="Section Header White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8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194" name="Google Shape;194;p28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5" name="Google Shape;195;p28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96" name="Google Shape;196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9" name="Google Shape;199;p28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" name="Google Shape;200;p28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01" name="Google Shape;201;p28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6328664" y="0"/>
            <a:ext cx="2877310" cy="251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aroon" showMasterSp="0">
  <p:cSld name="Section Header Maroon">
    <p:bg>
      <p:bgPr>
        <a:solidFill>
          <a:schemeClr val="accen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9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07" name="Google Shape;207;p29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08" name="Google Shape;208;p2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09" name="Google Shape;209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2" name="Google Shape;212;p29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29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14" name="Google Shape;214;p29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6328664" y="0"/>
            <a:ext cx="2877310" cy="251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9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Full Slide" showMasterSp="0">
  <p:cSld name="Picture Full Slid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>
            <p:ph idx="2" type="pic"/>
          </p:nvPr>
        </p:nvSpPr>
        <p:spPr>
          <a:xfrm>
            <a:off x="0" y="1"/>
            <a:ext cx="9144000" cy="479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0" name="Google Shape;220;p30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21" name="Google Shape;221;p30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2" name="Google Shape;222;p3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23" name="Google Shape;223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6" name="Google Shape;226;p30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7" name="Google Shape;227;p30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 Stacked" showMasterSp="0">
  <p:cSld name="4 Picture Stacked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/>
          <p:nvPr>
            <p:ph idx="2" type="pic"/>
          </p:nvPr>
        </p:nvSpPr>
        <p:spPr>
          <a:xfrm>
            <a:off x="3" y="2423732"/>
            <a:ext cx="4538700" cy="23799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31"/>
          <p:cNvSpPr/>
          <p:nvPr>
            <p:ph idx="3" type="pic"/>
          </p:nvPr>
        </p:nvSpPr>
        <p:spPr>
          <a:xfrm>
            <a:off x="4605167" y="2423732"/>
            <a:ext cx="4538700" cy="23799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31"/>
          <p:cNvSpPr/>
          <p:nvPr>
            <p:ph idx="4" type="pic"/>
          </p:nvPr>
        </p:nvSpPr>
        <p:spPr>
          <a:xfrm>
            <a:off x="1" y="1"/>
            <a:ext cx="4538700" cy="23799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1"/>
          <p:cNvSpPr/>
          <p:nvPr>
            <p:ph idx="5" type="pic"/>
          </p:nvPr>
        </p:nvSpPr>
        <p:spPr>
          <a:xfrm>
            <a:off x="4605167" y="1"/>
            <a:ext cx="4538700" cy="2379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4" name="Google Shape;234;p31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35" name="Google Shape;235;p31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36" name="Google Shape;236;p31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37" name="Google Shape;237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0" name="Google Shape;240;p31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" name="Google Shape;241;p31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310000" y="4629537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Shield" showMasterSp="0">
  <p:cSld name="Closing Slide Shield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2"/>
          <p:cNvGrpSpPr/>
          <p:nvPr/>
        </p:nvGrpSpPr>
        <p:grpSpPr>
          <a:xfrm>
            <a:off x="3911568" y="-1575672"/>
            <a:ext cx="6288303" cy="8137803"/>
            <a:chOff x="3946487" y="-2045539"/>
            <a:chExt cx="8193228" cy="10603000"/>
          </a:xfrm>
        </p:grpSpPr>
        <p:pic>
          <p:nvPicPr>
            <p:cNvPr id="245" name="Google Shape;245;p32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2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32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48" name="Google Shape;248;p32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49" name="Google Shape;249;p32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50" name="Google Shape;25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3" name="Google Shape;253;p32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" name="Google Shape;254;p32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Phoenix" showMasterSp="0">
  <p:cSld name="Closing Slide Grey Phoenix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3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59" name="Google Shape;259;p33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0" name="Google Shape;260;p3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61" name="Google Shape;261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4" name="Google Shape;264;p33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33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5166787" y="576072"/>
            <a:ext cx="4330161" cy="378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Bar" showMasterSp="0">
  <p:cSld name="Closing Slide Grey Ba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4"/>
          <p:cNvGrpSpPr/>
          <p:nvPr/>
        </p:nvGrpSpPr>
        <p:grpSpPr>
          <a:xfrm>
            <a:off x="5166360" y="-53340"/>
            <a:ext cx="5773547" cy="4853925"/>
            <a:chOff x="5166787" y="-71120"/>
            <a:chExt cx="5773547" cy="6471900"/>
          </a:xfrm>
        </p:grpSpPr>
        <p:sp>
          <p:nvSpPr>
            <p:cNvPr id="271" name="Google Shape;271;p34"/>
            <p:cNvSpPr/>
            <p:nvPr/>
          </p:nvSpPr>
          <p:spPr>
            <a:xfrm>
              <a:off x="5306906" y="-71120"/>
              <a:ext cx="3840600" cy="647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72" name="Google Shape;272;p34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p34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74" name="Google Shape;274;p34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5" name="Google Shape;275;p3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76" name="Google Shape;27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9" name="Google Shape;279;p34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" name="Google Shape;280;p34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Dark Greystone" showMasterSp="0">
  <p:cSld name="Closing Slide Dark Greystone">
    <p:bg>
      <p:bgPr>
        <a:solidFill>
          <a:schemeClr val="dk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5"/>
          <p:cNvGrpSpPr/>
          <p:nvPr/>
        </p:nvGrpSpPr>
        <p:grpSpPr>
          <a:xfrm>
            <a:off x="5166360" y="0"/>
            <a:ext cx="5773547" cy="4800600"/>
            <a:chOff x="5156004" y="0"/>
            <a:chExt cx="5773547" cy="6400800"/>
          </a:xfrm>
        </p:grpSpPr>
        <p:sp>
          <p:nvSpPr>
            <p:cNvPr id="285" name="Google Shape;285;p35"/>
            <p:cNvSpPr/>
            <p:nvPr/>
          </p:nvSpPr>
          <p:spPr>
            <a:xfrm>
              <a:off x="5303520" y="0"/>
              <a:ext cx="38406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86" name="Google Shape;286;p35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Google Shape;287;p35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288" name="Google Shape;288;p35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89" name="Google Shape;289;p3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90" name="Google Shape;290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3" name="Google Shape;293;p35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" name="Google Shape;294;p35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95" name="Google Shape;295;p35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Bar" showMasterSp="0">
  <p:cSld name="Title Slide Grey Ba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6"/>
          <p:cNvGrpSpPr/>
          <p:nvPr/>
        </p:nvGrpSpPr>
        <p:grpSpPr>
          <a:xfrm>
            <a:off x="5166360" y="-53340"/>
            <a:ext cx="5773547" cy="4853925"/>
            <a:chOff x="5166787" y="-71120"/>
            <a:chExt cx="5773547" cy="6471900"/>
          </a:xfrm>
        </p:grpSpPr>
        <p:sp>
          <p:nvSpPr>
            <p:cNvPr id="299" name="Google Shape;299;p36"/>
            <p:cNvSpPr/>
            <p:nvPr/>
          </p:nvSpPr>
          <p:spPr>
            <a:xfrm>
              <a:off x="5306906" y="-71120"/>
              <a:ext cx="3840600" cy="647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00" name="Google Shape;300;p36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36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03" name="Google Shape;303;p36"/>
          <p:cNvGrpSpPr/>
          <p:nvPr/>
        </p:nvGrpSpPr>
        <p:grpSpPr>
          <a:xfrm>
            <a:off x="0" y="4797349"/>
            <a:ext cx="9144000" cy="353081"/>
            <a:chOff x="0" y="6396465"/>
            <a:chExt cx="9144000" cy="470774"/>
          </a:xfrm>
        </p:grpSpPr>
        <p:sp>
          <p:nvSpPr>
            <p:cNvPr id="304" name="Google Shape;304;p36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05" name="Google Shape;305;p3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06" name="Google Shape;306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9" name="Google Shape;309;p36"/>
            <p:cNvCxnSpPr/>
            <p:nvPr/>
          </p:nvCxnSpPr>
          <p:spPr>
            <a:xfrm>
              <a:off x="2574916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0" name="Google Shape;310;p36"/>
            <p:cNvCxnSpPr/>
            <p:nvPr/>
          </p:nvCxnSpPr>
          <p:spPr>
            <a:xfrm>
              <a:off x="3930641" y="6512483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11" name="Google Shape;311;p36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576072"/>
            <a:ext cx="4330161" cy="378889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2"/>
                </a:solidFill>
              </a:defRPr>
            </a:lvl1pPr>
            <a:lvl2pPr lvl="1" rtl="0">
              <a:buNone/>
              <a:defRPr sz="1300">
                <a:solidFill>
                  <a:schemeClr val="dk2"/>
                </a:solidFill>
              </a:defRPr>
            </a:lvl2pPr>
            <a:lvl3pPr lvl="2" rtl="0">
              <a:buNone/>
              <a:defRPr sz="1300">
                <a:solidFill>
                  <a:schemeClr val="dk2"/>
                </a:solidFill>
              </a:defRPr>
            </a:lvl3pPr>
            <a:lvl4pPr lvl="3" rtl="0">
              <a:buNone/>
              <a:defRPr sz="1300">
                <a:solidFill>
                  <a:schemeClr val="dk2"/>
                </a:solidFill>
              </a:defRPr>
            </a:lvl4pPr>
            <a:lvl5pPr lvl="4" rtl="0">
              <a:buNone/>
              <a:defRPr sz="1300">
                <a:solidFill>
                  <a:schemeClr val="dk2"/>
                </a:solidFill>
              </a:defRPr>
            </a:lvl5pPr>
            <a:lvl6pPr lvl="5" rtl="0">
              <a:buNone/>
              <a:defRPr sz="1300">
                <a:solidFill>
                  <a:schemeClr val="dk2"/>
                </a:solidFill>
              </a:defRPr>
            </a:lvl6pPr>
            <a:lvl7pPr lvl="6" rtl="0">
              <a:buNone/>
              <a:defRPr sz="1300">
                <a:solidFill>
                  <a:schemeClr val="dk2"/>
                </a:solidFill>
              </a:defRPr>
            </a:lvl7pPr>
            <a:lvl8pPr lvl="7" rtl="0">
              <a:buNone/>
              <a:defRPr sz="1300">
                <a:solidFill>
                  <a:schemeClr val="dk2"/>
                </a:solidFill>
              </a:defRPr>
            </a:lvl8pPr>
            <a:lvl9pPr lvl="8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37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7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37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ctrTitle"/>
          </p:nvPr>
        </p:nvSpPr>
        <p:spPr>
          <a:xfrm>
            <a:off x="685800" y="159783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323" name="Google Shape;323;p39"/>
          <p:cNvCxnSpPr/>
          <p:nvPr/>
        </p:nvCxnSpPr>
        <p:spPr>
          <a:xfrm>
            <a:off x="0" y="688971"/>
            <a:ext cx="3360300" cy="0"/>
          </a:xfrm>
          <a:prstGeom prst="straightConnector1">
            <a:avLst/>
          </a:prstGeom>
          <a:noFill/>
          <a:ln cap="flat" cmpd="sng" w="69850">
            <a:solidFill>
              <a:srgbClr val="8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39"/>
          <p:cNvCxnSpPr/>
          <p:nvPr/>
        </p:nvCxnSpPr>
        <p:spPr>
          <a:xfrm>
            <a:off x="3360420" y="688971"/>
            <a:ext cx="2235600" cy="0"/>
          </a:xfrm>
          <a:prstGeom prst="straightConnector1">
            <a:avLst/>
          </a:prstGeom>
          <a:noFill/>
          <a:ln cap="flat" cmpd="sng" w="698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39"/>
          <p:cNvCxnSpPr/>
          <p:nvPr/>
        </p:nvCxnSpPr>
        <p:spPr>
          <a:xfrm>
            <a:off x="5596128" y="689950"/>
            <a:ext cx="1291500" cy="2400"/>
          </a:xfrm>
          <a:prstGeom prst="straightConnector1">
            <a:avLst/>
          </a:prstGeom>
          <a:noFill/>
          <a:ln cap="flat" cmpd="sng" w="698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39"/>
          <p:cNvCxnSpPr/>
          <p:nvPr/>
        </p:nvCxnSpPr>
        <p:spPr>
          <a:xfrm>
            <a:off x="6881368" y="688971"/>
            <a:ext cx="944100" cy="6000"/>
          </a:xfrm>
          <a:prstGeom prst="straightConnector1">
            <a:avLst/>
          </a:prstGeom>
          <a:noFill/>
          <a:ln cap="flat" cmpd="sng" w="698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2"/>
                </a:solidFill>
              </a:defRPr>
            </a:lvl1pPr>
            <a:lvl2pPr lvl="1" rtl="0">
              <a:buNone/>
              <a:defRPr sz="1300">
                <a:solidFill>
                  <a:schemeClr val="dk2"/>
                </a:solidFill>
              </a:defRPr>
            </a:lvl2pPr>
            <a:lvl3pPr lvl="2" rtl="0">
              <a:buNone/>
              <a:defRPr sz="1300">
                <a:solidFill>
                  <a:schemeClr val="dk2"/>
                </a:solidFill>
              </a:defRPr>
            </a:lvl3pPr>
            <a:lvl4pPr lvl="3" rtl="0">
              <a:buNone/>
              <a:defRPr sz="1300">
                <a:solidFill>
                  <a:schemeClr val="dk2"/>
                </a:solidFill>
              </a:defRPr>
            </a:lvl4pPr>
            <a:lvl5pPr lvl="4" rtl="0">
              <a:buNone/>
              <a:defRPr sz="1300">
                <a:solidFill>
                  <a:schemeClr val="dk2"/>
                </a:solidFill>
              </a:defRPr>
            </a:lvl5pPr>
            <a:lvl6pPr lvl="5" rtl="0">
              <a:buNone/>
              <a:defRPr sz="1300">
                <a:solidFill>
                  <a:schemeClr val="dk2"/>
                </a:solidFill>
              </a:defRPr>
            </a:lvl6pPr>
            <a:lvl7pPr lvl="6" rtl="0">
              <a:buNone/>
              <a:defRPr sz="1300">
                <a:solidFill>
                  <a:schemeClr val="dk2"/>
                </a:solidFill>
              </a:defRPr>
            </a:lvl7pPr>
            <a:lvl8pPr lvl="7" rtl="0">
              <a:buNone/>
              <a:defRPr sz="1300">
                <a:solidFill>
                  <a:schemeClr val="dk2"/>
                </a:solidFill>
              </a:defRPr>
            </a:lvl8pPr>
            <a:lvl9pPr lvl="8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167878" y="121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457200" y="1461054"/>
            <a:ext cx="8229600" cy="3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31" name="Google Shape;33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000" y="2362200"/>
            <a:ext cx="2857500" cy="307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0"/>
          <p:cNvCxnSpPr/>
          <p:nvPr/>
        </p:nvCxnSpPr>
        <p:spPr>
          <a:xfrm>
            <a:off x="0" y="770960"/>
            <a:ext cx="3360300" cy="0"/>
          </a:xfrm>
          <a:prstGeom prst="straightConnector1">
            <a:avLst/>
          </a:prstGeom>
          <a:noFill/>
          <a:ln cap="flat" cmpd="sng" w="69850">
            <a:solidFill>
              <a:srgbClr val="8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40"/>
          <p:cNvCxnSpPr/>
          <p:nvPr/>
        </p:nvCxnSpPr>
        <p:spPr>
          <a:xfrm>
            <a:off x="3360420" y="770960"/>
            <a:ext cx="2235600" cy="0"/>
          </a:xfrm>
          <a:prstGeom prst="straightConnector1">
            <a:avLst/>
          </a:prstGeom>
          <a:noFill/>
          <a:ln cap="flat" cmpd="sng" w="698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40"/>
          <p:cNvCxnSpPr/>
          <p:nvPr/>
        </p:nvCxnSpPr>
        <p:spPr>
          <a:xfrm>
            <a:off x="5596128" y="770960"/>
            <a:ext cx="1291500" cy="3000"/>
          </a:xfrm>
          <a:prstGeom prst="straightConnector1">
            <a:avLst/>
          </a:prstGeom>
          <a:noFill/>
          <a:ln cap="flat" cmpd="sng" w="698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40"/>
          <p:cNvCxnSpPr/>
          <p:nvPr/>
        </p:nvCxnSpPr>
        <p:spPr>
          <a:xfrm>
            <a:off x="6883562" y="770960"/>
            <a:ext cx="944100" cy="6000"/>
          </a:xfrm>
          <a:prstGeom prst="straightConnector1">
            <a:avLst/>
          </a:prstGeom>
          <a:noFill/>
          <a:ln cap="flat" cmpd="sng" w="698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40"/>
          <p:cNvSpPr txBox="1"/>
          <p:nvPr/>
        </p:nvSpPr>
        <p:spPr>
          <a:xfrm>
            <a:off x="8456158" y="4743452"/>
            <a:ext cx="44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dk2"/>
                </a:solidFill>
              </a:defRPr>
            </a:lvl1pPr>
            <a:lvl2pPr lvl="1" rtl="0">
              <a:buNone/>
              <a:defRPr sz="1300">
                <a:solidFill>
                  <a:schemeClr val="dk2"/>
                </a:solidFill>
              </a:defRPr>
            </a:lvl2pPr>
            <a:lvl3pPr lvl="2" rtl="0">
              <a:buNone/>
              <a:defRPr sz="1300">
                <a:solidFill>
                  <a:schemeClr val="dk2"/>
                </a:solidFill>
              </a:defRPr>
            </a:lvl3pPr>
            <a:lvl4pPr lvl="3" rtl="0">
              <a:buNone/>
              <a:defRPr sz="1300">
                <a:solidFill>
                  <a:schemeClr val="dk2"/>
                </a:solidFill>
              </a:defRPr>
            </a:lvl4pPr>
            <a:lvl5pPr lvl="4" rtl="0">
              <a:buNone/>
              <a:defRPr sz="1300">
                <a:solidFill>
                  <a:schemeClr val="dk2"/>
                </a:solidFill>
              </a:defRPr>
            </a:lvl5pPr>
            <a:lvl6pPr lvl="5" rtl="0">
              <a:buNone/>
              <a:defRPr sz="1300">
                <a:solidFill>
                  <a:schemeClr val="dk2"/>
                </a:solidFill>
              </a:defRPr>
            </a:lvl6pPr>
            <a:lvl7pPr lvl="6" rtl="0">
              <a:buNone/>
              <a:defRPr sz="1300">
                <a:solidFill>
                  <a:schemeClr val="dk2"/>
                </a:solidFill>
              </a:defRPr>
            </a:lvl7pPr>
            <a:lvl8pPr lvl="7" rtl="0">
              <a:buNone/>
              <a:defRPr sz="1300">
                <a:solidFill>
                  <a:schemeClr val="dk2"/>
                </a:solidFill>
              </a:defRPr>
            </a:lvl8pPr>
            <a:lvl9pPr lvl="8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722313" y="3305194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1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1" name="Google Shape;341;p41"/>
          <p:cNvSpPr txBox="1"/>
          <p:nvPr/>
        </p:nvSpPr>
        <p:spPr>
          <a:xfrm>
            <a:off x="8456158" y="4743452"/>
            <a:ext cx="44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rgbClr val="888888"/>
                </a:solidFill>
              </a:defRPr>
            </a:lvl1pPr>
            <a:lvl2pPr lvl="1" rtl="0">
              <a:buNone/>
              <a:defRPr sz="1300">
                <a:solidFill>
                  <a:srgbClr val="888888"/>
                </a:solidFill>
              </a:defRPr>
            </a:lvl2pPr>
            <a:lvl3pPr lvl="2" rtl="0">
              <a:buNone/>
              <a:defRPr sz="1300">
                <a:solidFill>
                  <a:srgbClr val="888888"/>
                </a:solidFill>
              </a:defRPr>
            </a:lvl3pPr>
            <a:lvl4pPr lvl="3" rtl="0">
              <a:buNone/>
              <a:defRPr sz="1300">
                <a:solidFill>
                  <a:srgbClr val="888888"/>
                </a:solidFill>
              </a:defRPr>
            </a:lvl4pPr>
            <a:lvl5pPr lvl="4" rtl="0">
              <a:buNone/>
              <a:defRPr sz="1300">
                <a:solidFill>
                  <a:srgbClr val="888888"/>
                </a:solidFill>
              </a:defRPr>
            </a:lvl5pPr>
            <a:lvl6pPr lvl="5" rtl="0">
              <a:buNone/>
              <a:defRPr sz="1300">
                <a:solidFill>
                  <a:srgbClr val="888888"/>
                </a:solidFill>
              </a:defRPr>
            </a:lvl6pPr>
            <a:lvl7pPr lvl="6" rtl="0">
              <a:buNone/>
              <a:defRPr sz="1300">
                <a:solidFill>
                  <a:srgbClr val="888888"/>
                </a:solidFill>
              </a:defRPr>
            </a:lvl7pPr>
            <a:lvl8pPr lvl="7" rtl="0">
              <a:buNone/>
              <a:defRPr sz="1300">
                <a:solidFill>
                  <a:srgbClr val="888888"/>
                </a:solidFill>
              </a:defRPr>
            </a:lvl8pPr>
            <a:lvl9pPr lvl="8" rtl="0"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292525" y="4629537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272200" y="4617725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■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■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●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Helvetica Neue"/>
              <a:buChar char="○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Helvetica Neue"/>
              <a:buChar char="■"/>
              <a:def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27379" l="0" r="0" t="17028"/>
          <a:stretch/>
        </p:blipFill>
        <p:spPr>
          <a:xfrm>
            <a:off x="7272200" y="4617725"/>
            <a:ext cx="1652650" cy="5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Helvetica Neue"/>
              <a:buNone/>
              <a:defRPr sz="4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●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Helvetica Neue"/>
              <a:buChar char="■"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Helvetica Neue"/>
              <a:buChar char="●"/>
              <a:defRPr sz="18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●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elvetica Neue"/>
              <a:buChar char="○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Helvetica Neue"/>
              <a:buChar char="■"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b="1" sz="10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" name="Google Shape;78;p15"/>
          <p:cNvCxnSpPr/>
          <p:nvPr/>
        </p:nvCxnSpPr>
        <p:spPr>
          <a:xfrm>
            <a:off x="0" y="1008895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0" y="1008895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28650" y="126873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1">
            <a:alphaModFix/>
          </a:blip>
          <a:srcRect b="34119" l="0" r="0" t="23011"/>
          <a:stretch/>
        </p:blipFill>
        <p:spPr>
          <a:xfrm>
            <a:off x="5138750" y="4315275"/>
            <a:ext cx="3989575" cy="7339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0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509100" y="2369500"/>
            <a:ext cx="4005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</a:pPr>
            <a:r>
              <a:rPr lang="en" sz="2500"/>
              <a:t>Data Science Clinic</a:t>
            </a:r>
            <a:endParaRPr sz="2500"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509250" y="2970150"/>
            <a:ext cx="44121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Practical experience applying Data Science and technology-based solutions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Data Science Clinic DATA 27100 and 27200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Civic &amp; Tech Data Clinic CAPP 30300, PPHA 30581, MACS 3030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 rotWithShape="1">
          <a:blip r:embed="rId3">
            <a:alphaModFix/>
          </a:blip>
          <a:srcRect b="32845" l="0" r="0" t="24197"/>
          <a:stretch/>
        </p:blipFill>
        <p:spPr>
          <a:xfrm>
            <a:off x="5123175" y="4260625"/>
            <a:ext cx="3592175" cy="8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425" name="Google Shape;425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 of Clinic</a:t>
            </a:r>
            <a:endParaRPr/>
          </a:p>
        </p:txBody>
      </p:sp>
      <p:sp>
        <p:nvSpPr>
          <p:cNvPr id="431" name="Google Shape;431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2"/>
          <p:cNvSpPr txBox="1"/>
          <p:nvPr/>
        </p:nvSpPr>
        <p:spPr>
          <a:xfrm>
            <a:off x="190600" y="784625"/>
            <a:ext cx="85407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Week 1-2: Domain and Technical Ramp-Up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Access, Data and Problem Statement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Setting up meeting times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Weeks 2-8: Iterative Project Development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Expected to work 10-12 (UG), 15 (G) hours per week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Writing code, doing analysis, etc.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Weeks 9-10: Documentation, Production Planning, and Video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Document all progress and approaches for future teams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Transition codebase to be ready for production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Final Deliverables: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10 - 12 minute video presenting your work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One-pager and Email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Possible Others…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3" name="Google Shape;4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250" y="508400"/>
            <a:ext cx="3456399" cy="345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Logistics</a:t>
            </a:r>
            <a:endParaRPr/>
          </a:p>
        </p:txBody>
      </p:sp>
      <p:sp>
        <p:nvSpPr>
          <p:cNvPr id="439" name="Google Shape;439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53"/>
          <p:cNvSpPr txBox="1"/>
          <p:nvPr/>
        </p:nvSpPr>
        <p:spPr>
          <a:xfrm>
            <a:off x="190600" y="937025"/>
            <a:ext cx="85407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Everything is conditioned off of your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weekly mentor meeting times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Meeting times are set by discussion with your TA and your Mentor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This is done the first week of the course via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Org Report.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week you will be required to: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Attend the two TA sessions (in-person)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Attend the mentor meeting (possibly in-person)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Fill out your Weekly Progress Report (due midnight </a:t>
            </a: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before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mentor meeting)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Fill out your Weekly Planning Report (due midnight day of mentor meeting)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 Meetings</a:t>
            </a:r>
            <a:endParaRPr/>
          </a:p>
        </p:txBody>
      </p:sp>
      <p:sp>
        <p:nvSpPr>
          <p:cNvPr id="446" name="Google Shape;446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54"/>
          <p:cNvSpPr txBox="1"/>
          <p:nvPr/>
        </p:nvSpPr>
        <p:spPr>
          <a:xfrm>
            <a:off x="190600" y="937025"/>
            <a:ext cx="85407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Every mentor runs their mentorship differently, but some things for everyone to keep in mind: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Mentors are here to help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Mentors will report back on any issues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Show up ready to discuss the project for your weekly meeting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No new issues should be raised in your weekly meetings. Slack is the place to report issues as they arise.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Mentor meetings may be in person or remote at the discretion of the mentor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 Sessions</a:t>
            </a:r>
            <a:endParaRPr/>
          </a:p>
        </p:txBody>
      </p:sp>
      <p:sp>
        <p:nvSpPr>
          <p:cNvPr id="453" name="Google Shape;453;p55"/>
          <p:cNvSpPr txBox="1"/>
          <p:nvPr/>
        </p:nvSpPr>
        <p:spPr>
          <a:xfrm>
            <a:off x="190600" y="937025"/>
            <a:ext cx="854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TA Sessions are two,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in-person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, hour-long sessions per week.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Attendance is taken.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These are working sessions to diagnose issues, etc.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he primary way that you will interact with the TA.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Location will be in Ryerson Annex and will be given to you over slack at the start of week #2.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Logistics</a:t>
            </a:r>
            <a:endParaRPr/>
          </a:p>
        </p:txBody>
      </p:sp>
      <p:sp>
        <p:nvSpPr>
          <p:cNvPr id="460" name="Google Shape;460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56"/>
          <p:cNvSpPr txBox="1"/>
          <p:nvPr/>
        </p:nvSpPr>
        <p:spPr>
          <a:xfrm>
            <a:off x="190600" y="937025"/>
            <a:ext cx="854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Assume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that your TA sessions are Mon and Fri and your Mentor meeting is Wed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62" name="Google Shape;462;p56"/>
          <p:cNvGraphicFramePr/>
          <p:nvPr/>
        </p:nvGraphicFramePr>
        <p:xfrm>
          <a:off x="412650" y="145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{B58BC004-5AFE-4B01-ADC6-8D252E2B09A3}</a:tableStyleId>
              </a:tblPr>
              <a:tblGrid>
                <a:gridCol w="1296475"/>
                <a:gridCol w="1296475"/>
                <a:gridCol w="1296475"/>
                <a:gridCol w="1296475"/>
                <a:gridCol w="1296475"/>
                <a:gridCol w="12964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Weekly Schedule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Monday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Tuesday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Wednesday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Thursday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Friday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Meeting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 Session (in-person)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Mentor Meeting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 Session (in-person)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 takes attendance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Weekly </a:t>
                      </a:r>
                      <a:r>
                        <a:rPr b="1" lang="en"/>
                        <a:t>Progress</a:t>
                      </a:r>
                      <a:r>
                        <a:rPr lang="en"/>
                        <a:t> Report due midnight (Graded)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Weekly </a:t>
                      </a:r>
                      <a:r>
                        <a:rPr b="1" lang="en"/>
                        <a:t>Planning</a:t>
                      </a:r>
                      <a:r>
                        <a:rPr lang="en"/>
                        <a:t> Report due midnight (Graded)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 takes attendance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/>
        </p:nvSpPr>
        <p:spPr>
          <a:xfrm>
            <a:off x="190600" y="937025"/>
            <a:ext cx="854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week you will be graded (individually) on: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Planning report: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■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Did you describe the tasks that were supposed to do?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Progress report: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■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Did you complete the tasks outlined?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Attendance at working sessions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Feedback / Planning / Progress</a:t>
            </a:r>
            <a:endParaRPr/>
          </a:p>
        </p:txBody>
      </p:sp>
      <p:sp>
        <p:nvSpPr>
          <p:cNvPr id="469" name="Google Shape;469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"/>
          <p:cNvSpPr txBox="1"/>
          <p:nvPr/>
        </p:nvSpPr>
        <p:spPr>
          <a:xfrm>
            <a:off x="190600" y="937025"/>
            <a:ext cx="85407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The progress report is a weekly assessment of the work you did.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Since you wrote your planning document it is important to be complete and specific around the tasks.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If there is a misunderstanding about “what” was supposed to be completed it is on you… you wrote the task description!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If you: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Procrastinate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Get stuck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Do the bare minimum to complete the task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Complain that a task wasn’t clear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■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Remember – it was your task description!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You will get docked points.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and Progress</a:t>
            </a:r>
            <a:endParaRPr/>
          </a:p>
        </p:txBody>
      </p:sp>
      <p:sp>
        <p:nvSpPr>
          <p:cNvPr id="476" name="Google Shape;476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9"/>
          <p:cNvSpPr txBox="1"/>
          <p:nvPr/>
        </p:nvSpPr>
        <p:spPr>
          <a:xfrm>
            <a:off x="190600" y="937025"/>
            <a:ext cx="85407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This is not a p-set where you simply complete the task the night before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This is iterative analysis: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You will get stuck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Waiting until the night before a report is due is a recipe for failure and poor grades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Even if a task seems relatively straightforward: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No one has done it before, on this data set, using this code.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We (mentors) don’t know exactly what will happen.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We have very little sympathy for getting stuck at the last minute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2" name="Google Shape;482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general…</a:t>
            </a:r>
            <a:endParaRPr/>
          </a:p>
        </p:txBody>
      </p:sp>
      <p:sp>
        <p:nvSpPr>
          <p:cNvPr id="483" name="Google Shape;483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489" name="Google Shape;489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60"/>
          <p:cNvSpPr txBox="1"/>
          <p:nvPr/>
        </p:nvSpPr>
        <p:spPr>
          <a:xfrm>
            <a:off x="190600" y="937025"/>
            <a:ext cx="854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60"/>
          <p:cNvSpPr txBox="1"/>
          <p:nvPr/>
        </p:nvSpPr>
        <p:spPr>
          <a:xfrm>
            <a:off x="190600" y="784625"/>
            <a:ext cx="7071900" cy="4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Canvas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Grade updates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All graded submissions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Major course announcements 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Code submission/review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Clinic Repo: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https://github.com/dsi-clinic/the-clinic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Slack 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Quick access to mentors and course staff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Questions here instead of in meetings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Keep conversation in team channel for visibility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Use threads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2" name="Google Shape;4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650" y="636738"/>
            <a:ext cx="4041201" cy="404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/>
        </p:nvSpPr>
        <p:spPr>
          <a:xfrm>
            <a:off x="190600" y="937025"/>
            <a:ext cx="85407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Introductions – Who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Logistics – How the clinic runs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Grade Breakdown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Break up into groups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First “week” Schedule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Meet and Greet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Scheduling Meetings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Communication	</a:t>
            </a:r>
            <a:endParaRPr/>
          </a:p>
        </p:txBody>
      </p:sp>
      <p:sp>
        <p:nvSpPr>
          <p:cNvPr id="498" name="Google Shape;498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61"/>
          <p:cNvSpPr txBox="1"/>
          <p:nvPr/>
        </p:nvSpPr>
        <p:spPr>
          <a:xfrm>
            <a:off x="295825" y="963800"/>
            <a:ext cx="8227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Your default position should be that: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All data used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All code produced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All conversations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Are confidential.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If your laptop is stolen or compromised in some way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Tell us ASAP.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Make sure that multi-factor authentication is set to on for your github account.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Obvious question: What if I want to talk about this on my resume or in an interview?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There is a doc on the clinic github page that has some good rules of thumb about this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If you have specific questions ask Tim/Nick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SLACK with Nick/Tim: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Nick and Tim are in every slack channel, but we don’t grade off of them for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content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. Obviously is someone is being unprofessional, etc. that will affect their grade.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There are some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administrative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pedagogy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reasons we need to be in each channel, but we aren’t monitoring them day-to-day.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You can ignore us in the channel or call out (by tagging) if you are having issues.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and Assessment</a:t>
            </a:r>
            <a:endParaRPr/>
          </a:p>
        </p:txBody>
      </p:sp>
      <p:sp>
        <p:nvSpPr>
          <p:cNvPr id="505" name="Google Shape;505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"/>
          <p:cNvSpPr/>
          <p:nvPr/>
        </p:nvSpPr>
        <p:spPr>
          <a:xfrm>
            <a:off x="265050" y="833825"/>
            <a:ext cx="3632400" cy="40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10% Peer Evaluation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20% Weekly Reports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5% Org report, computer 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setup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10% Professionalism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15% 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Mid Quarter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 presentation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40% Final Deliverables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 Break down</a:t>
            </a:r>
            <a:endParaRPr/>
          </a:p>
        </p:txBody>
      </p:sp>
      <p:sp>
        <p:nvSpPr>
          <p:cNvPr id="512" name="Google Shape;512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63"/>
          <p:cNvSpPr txBox="1"/>
          <p:nvPr/>
        </p:nvSpPr>
        <p:spPr>
          <a:xfrm>
            <a:off x="4122425" y="944725"/>
            <a:ext cx="4198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“BIG” Deliverables: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Mid-Quarter Presentation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Final Deliverables: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Video Presentation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One Pager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Client Deliverables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Technical Deliverable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All grades are posted and all assignments are to be submitted via Canvas.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lphaLcPeriod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You should have received an invite to the DATA 27100 Canvas Page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63"/>
          <p:cNvSpPr txBox="1"/>
          <p:nvPr/>
        </p:nvSpPr>
        <p:spPr>
          <a:xfrm>
            <a:off x="4154800" y="3566000"/>
            <a:ext cx="419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can I find information about grading standards, rubrics, etc.? </a:t>
            </a:r>
            <a:endParaRPr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Helvetica Neue"/>
              <a:buChar char="○"/>
            </a:pPr>
            <a:r>
              <a:rPr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the github clinic page!</a:t>
            </a:r>
            <a:endParaRPr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few days</a:t>
            </a:r>
            <a:endParaRPr/>
          </a:p>
        </p:txBody>
      </p:sp>
      <p:sp>
        <p:nvSpPr>
          <p:cNvPr id="520" name="Google Shape;520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6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#1 Logistics</a:t>
            </a:r>
            <a:endParaRPr/>
          </a:p>
        </p:txBody>
      </p:sp>
      <p:sp>
        <p:nvSpPr>
          <p:cNvPr id="527" name="Google Shape;527;p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65"/>
          <p:cNvSpPr txBox="1"/>
          <p:nvPr/>
        </p:nvSpPr>
        <p:spPr>
          <a:xfrm>
            <a:off x="267200" y="925650"/>
            <a:ext cx="7596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Org Report is due </a:t>
            </a: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FRIDAY Night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 at midnight. 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Submit as a </a:t>
            </a:r>
            <a:r>
              <a:rPr i="1" lang="en" sz="1700">
                <a:latin typeface="Helvetica Neue"/>
                <a:ea typeface="Helvetica Neue"/>
                <a:cs typeface="Helvetica Neue"/>
                <a:sym typeface="Helvetica Neue"/>
              </a:rPr>
              <a:t>group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 via Canvas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You need to coordinate with your mentor and TA.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i="1" lang="en" sz="1700">
                <a:latin typeface="Helvetica Neue"/>
                <a:ea typeface="Helvetica Neue"/>
                <a:cs typeface="Helvetica Neue"/>
                <a:sym typeface="Helvetica Neue"/>
              </a:rPr>
              <a:t>If you have any issues getting hold of someone, please let me know ASAP.</a:t>
            </a:r>
            <a:endParaRPr i="1"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Thursday: Technical Demonstration &amp; Verification 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Your computer needs to be set up (see Computer setup assignment on Canvas) before class.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If you are returning to the </a:t>
            </a: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same project</a:t>
            </a: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, no need to attend.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#2 Logistics</a:t>
            </a:r>
            <a:endParaRPr/>
          </a:p>
        </p:txBody>
      </p:sp>
      <p:sp>
        <p:nvSpPr>
          <p:cNvPr id="534" name="Google Shape;534;p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66"/>
          <p:cNvSpPr txBox="1"/>
          <p:nvPr/>
        </p:nvSpPr>
        <p:spPr>
          <a:xfrm>
            <a:off x="267200" y="925650"/>
            <a:ext cx="7596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You will get your meeting times and locations early in the week (before your first meeting)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No TA sessions before your first mentor meeting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No Week #2 progress report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Week #2 Planning Report due at midnight on the day of your mentor meeting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</a:t>
            </a:r>
            <a:r>
              <a:rPr lang="en"/>
              <a:t>Mentor Meetings</a:t>
            </a:r>
            <a:endParaRPr/>
          </a:p>
        </p:txBody>
      </p:sp>
      <p:sp>
        <p:nvSpPr>
          <p:cNvPr id="541" name="Google Shape;541;p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67"/>
          <p:cNvSpPr txBox="1"/>
          <p:nvPr/>
        </p:nvSpPr>
        <p:spPr>
          <a:xfrm>
            <a:off x="267200" y="925650"/>
            <a:ext cx="7596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When you meet with your external mentors you need to fill out a mentor meeting notes template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This will help you stay organized and identify specific action items required.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You can find more information about this in the github repo.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Note that this is graded as a group, so make sure that you have a designated note-taker.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OUT</a:t>
            </a:r>
            <a:endParaRPr/>
          </a:p>
        </p:txBody>
      </p:sp>
      <p:sp>
        <p:nvSpPr>
          <p:cNvPr id="548" name="Google Shape;548;p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 Information</a:t>
            </a:r>
            <a:endParaRPr/>
          </a:p>
        </p:txBody>
      </p:sp>
      <p:sp>
        <p:nvSpPr>
          <p:cNvPr id="555" name="Google Shape;555;p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200"/>
            <a:ext cx="725939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0"/>
          <p:cNvSpPr txBox="1"/>
          <p:nvPr/>
        </p:nvSpPr>
        <p:spPr>
          <a:xfrm>
            <a:off x="3734950" y="715025"/>
            <a:ext cx="42198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Meet your team: 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	Name / Program / Year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Identify your mentor(s) / TA in Slack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Weekly team meeting time</a:t>
            </a:r>
            <a:endParaRPr b="1" sz="16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Start filling out Org Report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If you ping someone and do not hear by Wednesday at 5pm, please slack me directly.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Verify Github, Canvas and Slack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Begin Installing Software for Thursday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2" name="Google Shape;562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Breakout: Coordinating with your Team</a:t>
            </a:r>
            <a:endParaRPr/>
          </a:p>
        </p:txBody>
      </p:sp>
      <p:sp>
        <p:nvSpPr>
          <p:cNvPr id="563" name="Google Shape;563;p7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525" y="715025"/>
            <a:ext cx="421965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Clinic People</a:t>
            </a:r>
            <a:endParaRPr/>
          </a:p>
        </p:txBody>
      </p:sp>
      <p:sp>
        <p:nvSpPr>
          <p:cNvPr id="362" name="Google Shape;362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sp>
        <p:nvSpPr>
          <p:cNvPr id="570" name="Google Shape;570;p7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7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Who: Nick Ross</a:t>
            </a:r>
            <a:endParaRPr/>
          </a:p>
        </p:txBody>
      </p: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0" y="4402725"/>
            <a:ext cx="2087782" cy="5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819" y="788694"/>
            <a:ext cx="1817444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1221" y="2053046"/>
            <a:ext cx="1525550" cy="13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0050" y="461846"/>
            <a:ext cx="1702000" cy="11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9725" y="2937545"/>
            <a:ext cx="1926900" cy="9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3670" y="3437870"/>
            <a:ext cx="1219750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1920" y="4326075"/>
            <a:ext cx="2217850" cy="8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4325" y="3882950"/>
            <a:ext cx="1108149" cy="11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5"/>
          <p:cNvSpPr txBox="1"/>
          <p:nvPr/>
        </p:nvSpPr>
        <p:spPr>
          <a:xfrm>
            <a:off x="259950" y="887188"/>
            <a:ext cx="8624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Jobs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Data Science Clinic Director (2022-)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Director of Backend Engineering &amp; Data Science at The Meta (Kovaak) (2020-2022)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Assistant Professor of Data Science at USF (2014-2020)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○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Director of Industry/Academic Partnerships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Direct of Analytics Sega (2014-2015)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Director of User Analytics and Acquisition at TinyCo (2011-2014)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Senior Consultant Bates White (2002-2006)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Education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PhD at UCLA in Management (2012)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Masters in Economics at UC Davis (2007)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BA in Applied Math/Statistics at UC Berkeley (2002)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Who: Tim Hannifan</a:t>
            </a:r>
            <a:endParaRPr/>
          </a:p>
        </p:txBody>
      </p:sp>
      <p:sp>
        <p:nvSpPr>
          <p:cNvPr id="383" name="Google Shape;383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6"/>
          <p:cNvSpPr txBox="1"/>
          <p:nvPr/>
        </p:nvSpPr>
        <p:spPr>
          <a:xfrm>
            <a:off x="259950" y="887200"/>
            <a:ext cx="8304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Jobs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Assistant Clinic Director, Data Science Institute (2021-present)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Data Science Fellow, Mathematica Policy Research (2019)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Data Science Consultant, The World Bank (2016-2018)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Owner, full stack developer, TJH Media (2013-2018)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Associate, Quantitative Rates Trading, Credit Suisse (2008-2013)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Education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MS Computational Analysis and Public Policy, UChicago (2020)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BA Economics, UChicago (2008)                   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 rotWithShape="1">
          <a:blip r:embed="rId3">
            <a:alphaModFix/>
          </a:blip>
          <a:srcRect b="32845" l="0" r="0" t="24197"/>
          <a:stretch/>
        </p:blipFill>
        <p:spPr>
          <a:xfrm>
            <a:off x="6961213" y="1011850"/>
            <a:ext cx="2101025" cy="5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464" y="2021725"/>
            <a:ext cx="1824502" cy="102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2976" y="2861450"/>
            <a:ext cx="1937475" cy="4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1450" y="1400150"/>
            <a:ext cx="1460550" cy="10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886" y="4003325"/>
            <a:ext cx="3353025" cy="6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Organization</a:t>
            </a:r>
            <a:endParaRPr/>
          </a:p>
        </p:txBody>
      </p:sp>
      <p:sp>
        <p:nvSpPr>
          <p:cNvPr id="395" name="Google Shape;395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7"/>
          <p:cNvSpPr txBox="1"/>
          <p:nvPr/>
        </p:nvSpPr>
        <p:spPr>
          <a:xfrm>
            <a:off x="259950" y="887200"/>
            <a:ext cx="4441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Project has an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External Mentor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Project has an </a:t>
            </a: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Internal Mentor 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Project has a TA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Each Project has students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Bennett: 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System Administrator (if you use the cluster they might jump in to help)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325" y="1022875"/>
            <a:ext cx="3026900" cy="30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7"/>
          <p:cNvSpPr txBox="1"/>
          <p:nvPr/>
        </p:nvSpPr>
        <p:spPr>
          <a:xfrm>
            <a:off x="395225" y="3199875"/>
            <a:ext cx="444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Nick &amp; Tim: Internal Mentor as well as Admins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/>
          <p:nvPr/>
        </p:nvSpPr>
        <p:spPr>
          <a:xfrm>
            <a:off x="156500" y="799400"/>
            <a:ext cx="8826600" cy="389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Your TA was chosen based on their knowledge and experience.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Their primary purpose is to keep the project running. They are technical resources.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TA’s will: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Take attendance during their working sessions.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●"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Provide feedback on your communication, professionalism and coding during the sessions.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Being unprofessional, rude, condescending or behaving generally unprofessional to the TA is grounds for failing this course.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</a:t>
            </a:r>
            <a:r>
              <a:rPr lang="en"/>
              <a:t>TA</a:t>
            </a:r>
            <a:endParaRPr/>
          </a:p>
        </p:txBody>
      </p:sp>
      <p:sp>
        <p:nvSpPr>
          <p:cNvPr id="405" name="Google Shape;405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Internal Mentor</a:t>
            </a:r>
            <a:endParaRPr/>
          </a:p>
        </p:txBody>
      </p: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49"/>
          <p:cNvSpPr/>
          <p:nvPr/>
        </p:nvSpPr>
        <p:spPr>
          <a:xfrm>
            <a:off x="156500" y="799400"/>
            <a:ext cx="8826600" cy="369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Your clinic mentor was chosen based on the mentor’s skillset match to the project requirements.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Your mentor provides general project oversight and is a technical resource for the team.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External Partners</a:t>
            </a:r>
            <a:endParaRPr/>
          </a:p>
        </p:txBody>
      </p:sp>
      <p:sp>
        <p:nvSpPr>
          <p:cNvPr id="418" name="Google Shape;418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50"/>
          <p:cNvSpPr/>
          <p:nvPr/>
        </p:nvSpPr>
        <p:spPr>
          <a:xfrm>
            <a:off x="114150" y="803038"/>
            <a:ext cx="8915700" cy="370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Clinic students gain experience working directly with the external mentor during the quarter.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The external partner is the domain expert for the project providing background and guidance in the application of data science to the domain.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Some partners may require NDAs, background checks or additional training specific to that organization.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Do not share details about your project or data with anyone outside of your project team, your mentor, clinic staff, and TAs.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You will need to come up to speed on the technologies they are using. Part of this process is figuring it out.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SI UChicago Theme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800000"/>
      </a:dk1>
      <a:lt1>
        <a:srgbClr val="FFFFFF"/>
      </a:lt1>
      <a:dk2>
        <a:srgbClr val="767676"/>
      </a:dk2>
      <a:lt2>
        <a:srgbClr val="D6D6CE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